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4" r:id="rId4"/>
    <p:sldId id="266" r:id="rId5"/>
    <p:sldId id="265" r:id="rId6"/>
    <p:sldId id="267" r:id="rId7"/>
    <p:sldId id="261" r:id="rId8"/>
    <p:sldId id="260" r:id="rId9"/>
    <p:sldId id="268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38" y="2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>
              <a:glow rad="139700">
                <a:schemeClr val="accent5">
                  <a:satMod val="175000"/>
                  <a:alpha val="40000"/>
                </a:schemeClr>
              </a:glow>
            </a:effectLst>
          </c:spPr>
          <c:invertIfNegative val="0"/>
          <c:cat>
            <c:strRef>
              <c:f>Лист1!$A$2:$A$5</c:f>
              <c:strCache>
                <c:ptCount val="3"/>
                <c:pt idx="0">
                  <c:v>Средства жителей </c:v>
                </c:pt>
                <c:pt idx="1">
                  <c:v>Средства бизнеса</c:v>
                </c:pt>
                <c:pt idx="2">
                  <c:v>Бюджетные средства 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96</c:v>
                </c:pt>
                <c:pt idx="1">
                  <c:v>155</c:v>
                </c:pt>
                <c:pt idx="2">
                  <c:v>207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2545144"/>
        <c:axId val="202545536"/>
      </c:barChart>
      <c:catAx>
        <c:axId val="2025451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02545536"/>
        <c:crosses val="autoZero"/>
        <c:auto val="1"/>
        <c:lblAlgn val="ctr"/>
        <c:lblOffset val="100"/>
        <c:noMultiLvlLbl val="0"/>
      </c:catAx>
      <c:valAx>
        <c:axId val="2025455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025451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4D7C0-9109-41F7-900E-4188F1C607BE}" type="datetimeFigureOut">
              <a:rPr lang="ru-RU" smtClean="0"/>
              <a:t>16.08.2017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65D6E-0D46-4D04-A308-003206C128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35433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4D7C0-9109-41F7-900E-4188F1C607BE}" type="datetimeFigureOut">
              <a:rPr lang="ru-RU" smtClean="0"/>
              <a:t>16.08.2017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65D6E-0D46-4D04-A308-003206C128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18727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4D7C0-9109-41F7-900E-4188F1C607BE}" type="datetimeFigureOut">
              <a:rPr lang="ru-RU" smtClean="0"/>
              <a:t>16.08.2017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65D6E-0D46-4D04-A308-003206C128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61795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4D7C0-9109-41F7-900E-4188F1C607BE}" type="datetimeFigureOut">
              <a:rPr lang="ru-RU" smtClean="0"/>
              <a:t>16.08.2017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65D6E-0D46-4D04-A308-003206C128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21820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4D7C0-9109-41F7-900E-4188F1C607BE}" type="datetimeFigureOut">
              <a:rPr lang="ru-RU" smtClean="0"/>
              <a:t>16.08.2017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65D6E-0D46-4D04-A308-003206C128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52060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4D7C0-9109-41F7-900E-4188F1C607BE}" type="datetimeFigureOut">
              <a:rPr lang="ru-RU" smtClean="0"/>
              <a:t>16.08.2017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65D6E-0D46-4D04-A308-003206C128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91765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4D7C0-9109-41F7-900E-4188F1C607BE}" type="datetimeFigureOut">
              <a:rPr lang="ru-RU" smtClean="0"/>
              <a:t>16.08.2017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65D6E-0D46-4D04-A308-003206C128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73660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4D7C0-9109-41F7-900E-4188F1C607BE}" type="datetimeFigureOut">
              <a:rPr lang="ru-RU" smtClean="0"/>
              <a:t>16.08.2017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65D6E-0D46-4D04-A308-003206C128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55398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4D7C0-9109-41F7-900E-4188F1C607BE}" type="datetimeFigureOut">
              <a:rPr lang="ru-RU" smtClean="0"/>
              <a:t>16.08.2017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65D6E-0D46-4D04-A308-003206C128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3788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4D7C0-9109-41F7-900E-4188F1C607BE}" type="datetimeFigureOut">
              <a:rPr lang="ru-RU" smtClean="0"/>
              <a:t>16.08.2017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65D6E-0D46-4D04-A308-003206C128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1076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4D7C0-9109-41F7-900E-4188F1C607BE}" type="datetimeFigureOut">
              <a:rPr lang="ru-RU" smtClean="0"/>
              <a:t>16.08.2017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65D6E-0D46-4D04-A308-003206C128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3462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84D7C0-9109-41F7-900E-4188F1C607BE}" type="datetimeFigureOut">
              <a:rPr lang="ru-RU" smtClean="0"/>
              <a:t>16.08.2017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C65D6E-0D46-4D04-A308-003206C128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1271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6643" y="2914650"/>
            <a:ext cx="5465618" cy="2220598"/>
          </a:xfrm>
        </p:spPr>
        <p:txBody>
          <a:bodyPr>
            <a:noAutofit/>
          </a:bodyPr>
          <a:lstStyle/>
          <a:p>
            <a:r>
              <a:rPr lang="ru-RU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Проблематика взаимодействия ТОС и органов МСУ </a:t>
            </a:r>
            <a:endParaRPr lang="ru-RU" sz="4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4343" y="5135248"/>
            <a:ext cx="4170218" cy="974358"/>
          </a:xfrm>
        </p:spPr>
        <p:txBody>
          <a:bodyPr/>
          <a:lstStyle/>
          <a:p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предварительные итоги опроса</a:t>
            </a:r>
            <a:endParaRPr lang="ru-RU" dirty="0" smtClean="0">
              <a:solidFill>
                <a:srgbClr val="002060"/>
              </a:solidFill>
            </a:endParaRPr>
          </a:p>
        </p:txBody>
      </p:sp>
      <p:pic>
        <p:nvPicPr>
          <p:cNvPr id="4" name="Picture 2" descr="D:\ОНФ\onf logo bi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4604" y="-66287"/>
            <a:ext cx="3110870" cy="2491551"/>
          </a:xfrm>
          <a:prstGeom prst="rect">
            <a:avLst/>
          </a:prstGeom>
          <a:noFill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5224" b="4415"/>
          <a:stretch/>
        </p:blipFill>
        <p:spPr>
          <a:xfrm>
            <a:off x="5756561" y="0"/>
            <a:ext cx="6435439" cy="686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757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BB4625"/>
              </a:clrFrom>
              <a:clrTo>
                <a:srgbClr val="BB4625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285" r="8321" b="3699"/>
          <a:stretch/>
        </p:blipFill>
        <p:spPr>
          <a:xfrm>
            <a:off x="9802368" y="0"/>
            <a:ext cx="2365248" cy="687628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7805928" cy="1325563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Параметры опроса 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4" name="Picture 2" descr="D:\ОНФ\onf logo bi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62082" y="210407"/>
            <a:ext cx="1848231" cy="1480281"/>
          </a:xfrm>
          <a:prstGeom prst="rect">
            <a:avLst/>
          </a:prstGeom>
          <a:noFill/>
        </p:spPr>
      </p:pic>
      <p:cxnSp>
        <p:nvCxnSpPr>
          <p:cNvPr id="17" name="Прямая соединительная линия 16"/>
          <p:cNvCxnSpPr/>
          <p:nvPr/>
        </p:nvCxnSpPr>
        <p:spPr>
          <a:xfrm>
            <a:off x="9741408" y="0"/>
            <a:ext cx="60960" cy="6858000"/>
          </a:xfrm>
          <a:prstGeom prst="line">
            <a:avLst/>
          </a:prstGeom>
          <a:ln w="730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9973056" y="2255520"/>
            <a:ext cx="204825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Рабочая группа</a:t>
            </a:r>
          </a:p>
          <a:p>
            <a:pPr algn="ctr"/>
            <a:r>
              <a:rPr lang="ru-RU" b="1" dirty="0">
                <a:solidFill>
                  <a:srgbClr val="002060"/>
                </a:solidFill>
              </a:rPr>
              <a:t>«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Общество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власть: прямой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диалог</a:t>
            </a:r>
            <a:r>
              <a:rPr lang="ru-RU" b="1" dirty="0">
                <a:solidFill>
                  <a:srgbClr val="002060"/>
                </a:solidFill>
              </a:rPr>
              <a:t>»</a:t>
            </a:r>
          </a:p>
          <a:p>
            <a:pPr algn="ctr"/>
            <a:endParaRPr lang="ru-RU" b="1" dirty="0">
              <a:solidFill>
                <a:srgbClr val="002060"/>
              </a:solidFill>
            </a:endParaRPr>
          </a:p>
          <a:p>
            <a:pPr algn="ctr"/>
            <a:endParaRPr lang="ru-RU" b="1" dirty="0" smtClean="0">
              <a:solidFill>
                <a:srgbClr val="002060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Рабочая группа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«Качество повседневной жизни»</a:t>
            </a:r>
          </a:p>
          <a:p>
            <a:pPr algn="ctr"/>
            <a:endParaRPr lang="ru-RU" b="1" dirty="0">
              <a:solidFill>
                <a:srgbClr val="002060"/>
              </a:solidFill>
            </a:endParaRPr>
          </a:p>
          <a:p>
            <a:pPr algn="ctr"/>
            <a:endParaRPr lang="ru-RU" b="1" dirty="0" smtClean="0">
              <a:solidFill>
                <a:srgbClr val="002060"/>
              </a:solidFill>
            </a:endParaRPr>
          </a:p>
          <a:p>
            <a:pPr algn="ctr"/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82352"/>
            <a:ext cx="8643494" cy="4839653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Сроки: </a:t>
            </a:r>
            <a:r>
              <a:rPr lang="ru-RU" b="1" dirty="0" smtClean="0"/>
              <a:t>4 – 16 августа </a:t>
            </a:r>
            <a:br>
              <a:rPr lang="ru-RU" b="1" dirty="0" smtClean="0"/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Опрошено:</a:t>
            </a:r>
            <a:r>
              <a:rPr lang="ru-RU" b="1" dirty="0" smtClean="0"/>
              <a:t> 296 организаций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Метод сбора</a:t>
            </a:r>
            <a:r>
              <a:rPr lang="ru-RU" b="1" dirty="0" smtClean="0"/>
              <a:t>: автоматизированный интернет-опрос</a:t>
            </a:r>
            <a:br>
              <a:rPr lang="ru-RU" b="1" dirty="0" smtClean="0"/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Партнеры опроса: </a:t>
            </a:r>
          </a:p>
          <a:p>
            <a:pPr>
              <a:buFontTx/>
              <a:buChar char="-"/>
            </a:pPr>
            <a:r>
              <a:rPr lang="ru-RU" sz="2400" i="1" dirty="0" smtClean="0"/>
              <a:t>Всероссийский Совет местного самоуправления</a:t>
            </a:r>
          </a:p>
          <a:p>
            <a:pPr>
              <a:buFontTx/>
              <a:buChar char="-"/>
            </a:pPr>
            <a:r>
              <a:rPr lang="ru-RU" sz="2400" i="1" dirty="0" smtClean="0"/>
              <a:t>Ассоциация «ЛИГА ТОС»</a:t>
            </a:r>
          </a:p>
          <a:p>
            <a:pPr>
              <a:buFontTx/>
              <a:buChar char="-"/>
            </a:pPr>
            <a:r>
              <a:rPr lang="ru-RU" sz="2400" i="1" dirty="0"/>
              <a:t>НП «ЖКХ-Контроль</a:t>
            </a:r>
            <a:r>
              <a:rPr lang="ru-RU" sz="2400" i="1" dirty="0" smtClean="0"/>
              <a:t>»</a:t>
            </a:r>
          </a:p>
          <a:p>
            <a:pPr>
              <a:buFontTx/>
              <a:buChar char="-"/>
            </a:pPr>
            <a:endParaRPr lang="ru-RU" dirty="0"/>
          </a:p>
          <a:p>
            <a:pPr>
              <a:buFontTx/>
              <a:buChar char="-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9678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BB4625"/>
              </a:clrFrom>
              <a:clrTo>
                <a:srgbClr val="BB4625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285" r="8321" b="3699"/>
          <a:stretch/>
        </p:blipFill>
        <p:spPr>
          <a:xfrm>
            <a:off x="9802368" y="0"/>
            <a:ext cx="2365248" cy="687628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7805928" cy="1325563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Проблемы, которые привели граждан к созданию ТОС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4" name="Picture 2" descr="D:\ОНФ\onf logo bi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62082" y="210407"/>
            <a:ext cx="1848231" cy="1480281"/>
          </a:xfrm>
          <a:prstGeom prst="rect">
            <a:avLst/>
          </a:prstGeom>
          <a:noFill/>
        </p:spPr>
      </p:pic>
      <p:cxnSp>
        <p:nvCxnSpPr>
          <p:cNvPr id="17" name="Прямая соединительная линия 16"/>
          <p:cNvCxnSpPr/>
          <p:nvPr/>
        </p:nvCxnSpPr>
        <p:spPr>
          <a:xfrm>
            <a:off x="9741408" y="0"/>
            <a:ext cx="60960" cy="6858000"/>
          </a:xfrm>
          <a:prstGeom prst="line">
            <a:avLst/>
          </a:prstGeom>
          <a:ln w="730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9973056" y="2255520"/>
            <a:ext cx="204825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Рабочая группа</a:t>
            </a:r>
          </a:p>
          <a:p>
            <a:pPr algn="ctr"/>
            <a:r>
              <a:rPr lang="ru-RU" b="1" dirty="0">
                <a:solidFill>
                  <a:srgbClr val="002060"/>
                </a:solidFill>
              </a:rPr>
              <a:t>«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Общество и власть: прямой диалог</a:t>
            </a:r>
            <a:r>
              <a:rPr lang="ru-RU" b="1" dirty="0">
                <a:solidFill>
                  <a:srgbClr val="002060"/>
                </a:solidFill>
              </a:rPr>
              <a:t>»</a:t>
            </a:r>
          </a:p>
          <a:p>
            <a:pPr algn="ctr"/>
            <a:endParaRPr lang="ru-RU" b="1" dirty="0">
              <a:solidFill>
                <a:srgbClr val="002060"/>
              </a:solidFill>
            </a:endParaRPr>
          </a:p>
          <a:p>
            <a:pPr algn="ctr"/>
            <a:endParaRPr lang="ru-RU" b="1" dirty="0">
              <a:solidFill>
                <a:srgbClr val="002060"/>
              </a:solidFill>
            </a:endParaRPr>
          </a:p>
          <a:p>
            <a:pPr algn="ctr"/>
            <a:r>
              <a:rPr lang="ru-RU" b="1" dirty="0">
                <a:solidFill>
                  <a:srgbClr val="002060"/>
                </a:solidFill>
              </a:rPr>
              <a:t>Рабочая группа</a:t>
            </a:r>
          </a:p>
          <a:p>
            <a:pPr algn="ctr"/>
            <a:r>
              <a:rPr lang="ru-RU" b="1" dirty="0">
                <a:solidFill>
                  <a:srgbClr val="002060"/>
                </a:solidFill>
              </a:rPr>
              <a:t>«Качество повседневной жизни»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4"/>
            <a:ext cx="8524009" cy="4792345"/>
          </a:xfrm>
        </p:spPr>
        <p:txBody>
          <a:bodyPr>
            <a:normAutofit fontScale="92500" lnSpcReduction="10000"/>
          </a:bodyPr>
          <a:lstStyle/>
          <a:p>
            <a:r>
              <a:rPr lang="ru-RU" sz="3500" dirty="0" smtClean="0">
                <a:solidFill>
                  <a:srgbClr val="FF0000"/>
                </a:solidFill>
              </a:rPr>
              <a:t>75% опрошенных организаций называют в качестве таковых  проблемы благоустройства</a:t>
            </a:r>
          </a:p>
          <a:p>
            <a:r>
              <a:rPr lang="ru-RU" dirty="0" smtClean="0"/>
              <a:t>Примеры:  </a:t>
            </a:r>
          </a:p>
          <a:p>
            <a:pPr>
              <a:buFontTx/>
              <a:buChar char="-"/>
            </a:pPr>
            <a:r>
              <a:rPr lang="ru-RU" dirty="0" smtClean="0"/>
              <a:t>Обустройство детских площадок</a:t>
            </a:r>
          </a:p>
          <a:p>
            <a:pPr>
              <a:buFontTx/>
              <a:buChar char="-"/>
            </a:pPr>
            <a:r>
              <a:rPr lang="ru-RU" dirty="0" smtClean="0"/>
              <a:t>Вывоз мусора </a:t>
            </a:r>
          </a:p>
          <a:p>
            <a:pPr>
              <a:buFontTx/>
              <a:buChar char="-"/>
            </a:pPr>
            <a:r>
              <a:rPr lang="ru-RU" dirty="0" smtClean="0"/>
              <a:t>Озеленение территории </a:t>
            </a:r>
          </a:p>
          <a:p>
            <a:pPr>
              <a:buFontTx/>
              <a:buChar char="-"/>
            </a:pPr>
            <a:r>
              <a:rPr lang="ru-RU" dirty="0" smtClean="0"/>
              <a:t>Освещение улицы </a:t>
            </a:r>
          </a:p>
          <a:p>
            <a:pPr>
              <a:buFontTx/>
              <a:buChar char="-"/>
            </a:pPr>
            <a:r>
              <a:rPr lang="ru-RU" dirty="0" smtClean="0"/>
              <a:t>Защита интересов жителей в Генплане и ПЗЗ </a:t>
            </a:r>
          </a:p>
          <a:p>
            <a:pPr>
              <a:buFontTx/>
              <a:buChar char="-"/>
            </a:pPr>
            <a:r>
              <a:rPr lang="ru-RU" dirty="0" smtClean="0"/>
              <a:t>Ремонт дорог </a:t>
            </a:r>
          </a:p>
          <a:p>
            <a:pPr>
              <a:buFontTx/>
              <a:buChar char="-"/>
            </a:pPr>
            <a:r>
              <a:rPr lang="ru-RU" dirty="0" smtClean="0"/>
              <a:t>Газификация и т.п. </a:t>
            </a:r>
          </a:p>
          <a:p>
            <a:pPr>
              <a:buFontTx/>
              <a:buChar char="-"/>
            </a:pPr>
            <a:endParaRPr lang="ru-RU" dirty="0" smtClean="0"/>
          </a:p>
          <a:p>
            <a:pPr>
              <a:buFontTx/>
              <a:buChar char="-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7835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BB4625"/>
              </a:clrFrom>
              <a:clrTo>
                <a:srgbClr val="BB4625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285" r="8321" b="3699"/>
          <a:stretch/>
        </p:blipFill>
        <p:spPr>
          <a:xfrm>
            <a:off x="9802368" y="0"/>
            <a:ext cx="2365248" cy="687628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7805928" cy="1325563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Источники средств для проектов ТОС 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4" name="Picture 2" descr="D:\ОНФ\onf logo bi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62082" y="210407"/>
            <a:ext cx="1848231" cy="1480281"/>
          </a:xfrm>
          <a:prstGeom prst="rect">
            <a:avLst/>
          </a:prstGeom>
          <a:noFill/>
        </p:spPr>
      </p:pic>
      <p:cxnSp>
        <p:nvCxnSpPr>
          <p:cNvPr id="17" name="Прямая соединительная линия 16"/>
          <p:cNvCxnSpPr/>
          <p:nvPr/>
        </p:nvCxnSpPr>
        <p:spPr>
          <a:xfrm>
            <a:off x="9741408" y="0"/>
            <a:ext cx="60960" cy="6858000"/>
          </a:xfrm>
          <a:prstGeom prst="line">
            <a:avLst/>
          </a:prstGeom>
          <a:ln w="730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9973056" y="2255520"/>
            <a:ext cx="20482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Рабочая группа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«Качество повседневной жизни»</a:t>
            </a:r>
            <a:endParaRPr lang="ru-RU" b="1" dirty="0">
              <a:solidFill>
                <a:srgbClr val="002060"/>
              </a:solidFill>
            </a:endParaRPr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98596777"/>
              </p:ext>
            </p:extLst>
          </p:nvPr>
        </p:nvGraphicFramePr>
        <p:xfrm>
          <a:off x="838200" y="2122805"/>
          <a:ext cx="8643494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07757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BB4625"/>
              </a:clrFrom>
              <a:clrTo>
                <a:srgbClr val="BB4625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285" r="8321" b="3699"/>
          <a:stretch/>
        </p:blipFill>
        <p:spPr>
          <a:xfrm>
            <a:off x="9802368" y="0"/>
            <a:ext cx="2365248" cy="687628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87765"/>
            <a:ext cx="7805928" cy="1325563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Формат необходимой поддержки проектов ТОС 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4" name="Picture 2" descr="D:\ОНФ\onf logo bi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62082" y="210407"/>
            <a:ext cx="1848231" cy="1480281"/>
          </a:xfrm>
          <a:prstGeom prst="rect">
            <a:avLst/>
          </a:prstGeom>
          <a:noFill/>
        </p:spPr>
      </p:pic>
      <p:cxnSp>
        <p:nvCxnSpPr>
          <p:cNvPr id="17" name="Прямая соединительная линия 16"/>
          <p:cNvCxnSpPr/>
          <p:nvPr/>
        </p:nvCxnSpPr>
        <p:spPr>
          <a:xfrm>
            <a:off x="9741408" y="0"/>
            <a:ext cx="60960" cy="6858000"/>
          </a:xfrm>
          <a:prstGeom prst="line">
            <a:avLst/>
          </a:prstGeom>
          <a:ln w="730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9973056" y="2255520"/>
            <a:ext cx="204825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Рабочая группа</a:t>
            </a:r>
          </a:p>
          <a:p>
            <a:pPr algn="ctr"/>
            <a:r>
              <a:rPr lang="ru-RU" b="1" dirty="0">
                <a:solidFill>
                  <a:srgbClr val="002060"/>
                </a:solidFill>
              </a:rPr>
              <a:t>«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Общество и власть: прямой диалог</a:t>
            </a:r>
            <a:r>
              <a:rPr lang="ru-RU" b="1" dirty="0">
                <a:solidFill>
                  <a:srgbClr val="002060"/>
                </a:solidFill>
              </a:rPr>
              <a:t>»</a:t>
            </a:r>
          </a:p>
          <a:p>
            <a:pPr algn="ctr"/>
            <a:endParaRPr lang="ru-RU" b="1" dirty="0">
              <a:solidFill>
                <a:srgbClr val="002060"/>
              </a:solidFill>
            </a:endParaRPr>
          </a:p>
          <a:p>
            <a:pPr algn="ctr"/>
            <a:endParaRPr lang="ru-RU" b="1" dirty="0">
              <a:solidFill>
                <a:srgbClr val="002060"/>
              </a:solidFill>
            </a:endParaRPr>
          </a:p>
          <a:p>
            <a:pPr algn="ctr"/>
            <a:r>
              <a:rPr lang="ru-RU" b="1" dirty="0">
                <a:solidFill>
                  <a:srgbClr val="002060"/>
                </a:solidFill>
              </a:rPr>
              <a:t>Рабочая группа</a:t>
            </a:r>
          </a:p>
          <a:p>
            <a:pPr algn="ctr"/>
            <a:r>
              <a:rPr lang="ru-RU" b="1" dirty="0">
                <a:solidFill>
                  <a:srgbClr val="002060"/>
                </a:solidFill>
              </a:rPr>
              <a:t>«Качество повседневной жизни»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153" y="1950384"/>
            <a:ext cx="9248775" cy="3333750"/>
          </a:xfrm>
          <a:prstGeom prst="rect">
            <a:avLst/>
          </a:prstGeom>
        </p:spPr>
      </p:pic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81584" y="1807695"/>
            <a:ext cx="10515600" cy="4655857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01301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BB4625"/>
              </a:clrFrom>
              <a:clrTo>
                <a:srgbClr val="BB4625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285" r="8321" b="3699"/>
          <a:stretch/>
        </p:blipFill>
        <p:spPr>
          <a:xfrm>
            <a:off x="9802368" y="0"/>
            <a:ext cx="2365248" cy="687628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7805928" cy="1325563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Как часто органы власти и ТОС проводят рабочие встречи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4" name="Picture 2" descr="D:\ОНФ\onf logo bi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62082" y="210407"/>
            <a:ext cx="1848231" cy="1480281"/>
          </a:xfrm>
          <a:prstGeom prst="rect">
            <a:avLst/>
          </a:prstGeom>
          <a:noFill/>
        </p:spPr>
      </p:pic>
      <p:cxnSp>
        <p:nvCxnSpPr>
          <p:cNvPr id="17" name="Прямая соединительная линия 16"/>
          <p:cNvCxnSpPr/>
          <p:nvPr/>
        </p:nvCxnSpPr>
        <p:spPr>
          <a:xfrm>
            <a:off x="9741408" y="0"/>
            <a:ext cx="60960" cy="6858000"/>
          </a:xfrm>
          <a:prstGeom prst="line">
            <a:avLst/>
          </a:prstGeom>
          <a:ln w="730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9973056" y="2255520"/>
            <a:ext cx="204825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Рабочая группа</a:t>
            </a:r>
          </a:p>
          <a:p>
            <a:pPr algn="ctr"/>
            <a:r>
              <a:rPr lang="ru-RU" b="1" dirty="0">
                <a:solidFill>
                  <a:srgbClr val="002060"/>
                </a:solidFill>
              </a:rPr>
              <a:t>«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Общество и власть: прямой диалог</a:t>
            </a:r>
            <a:r>
              <a:rPr lang="ru-RU" b="1" dirty="0">
                <a:solidFill>
                  <a:srgbClr val="002060"/>
                </a:solidFill>
              </a:rPr>
              <a:t>»</a:t>
            </a:r>
          </a:p>
          <a:p>
            <a:pPr algn="ctr"/>
            <a:endParaRPr lang="ru-RU" b="1" dirty="0">
              <a:solidFill>
                <a:srgbClr val="002060"/>
              </a:solidFill>
            </a:endParaRPr>
          </a:p>
          <a:p>
            <a:pPr algn="ctr"/>
            <a:endParaRPr lang="ru-RU" b="1" dirty="0">
              <a:solidFill>
                <a:srgbClr val="002060"/>
              </a:solidFill>
            </a:endParaRPr>
          </a:p>
          <a:p>
            <a:pPr algn="ctr"/>
            <a:r>
              <a:rPr lang="ru-RU" b="1" dirty="0">
                <a:solidFill>
                  <a:srgbClr val="002060"/>
                </a:solidFill>
              </a:rPr>
              <a:t>Рабочая группа</a:t>
            </a:r>
          </a:p>
          <a:p>
            <a:pPr algn="ctr"/>
            <a:r>
              <a:rPr lang="ru-RU" b="1" dirty="0">
                <a:solidFill>
                  <a:srgbClr val="002060"/>
                </a:solidFill>
              </a:rPr>
              <a:t>«Качество повседневной жизни»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" y="2255520"/>
            <a:ext cx="8620946" cy="3858399"/>
          </a:xfrm>
        </p:spPr>
      </p:pic>
    </p:spTree>
    <p:extLst>
      <p:ext uri="{BB962C8B-B14F-4D97-AF65-F5344CB8AC3E}">
        <p14:creationId xmlns:p14="http://schemas.microsoft.com/office/powerpoint/2010/main" val="1448865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BB4625"/>
              </a:clrFrom>
              <a:clrTo>
                <a:srgbClr val="BB4625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285" r="8321" b="3699"/>
          <a:stretch/>
        </p:blipFill>
        <p:spPr>
          <a:xfrm>
            <a:off x="9802368" y="0"/>
            <a:ext cx="2365248" cy="687628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7805928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>Участие представителей ТОС в публичных слушаниях</a:t>
            </a: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14" name="Picture 2" descr="D:\ОНФ\onf logo bi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62082" y="210407"/>
            <a:ext cx="1848231" cy="1480281"/>
          </a:xfrm>
          <a:prstGeom prst="rect">
            <a:avLst/>
          </a:prstGeom>
          <a:noFill/>
        </p:spPr>
      </p:pic>
      <p:cxnSp>
        <p:nvCxnSpPr>
          <p:cNvPr id="17" name="Прямая соединительная линия 16"/>
          <p:cNvCxnSpPr/>
          <p:nvPr/>
        </p:nvCxnSpPr>
        <p:spPr>
          <a:xfrm>
            <a:off x="9741408" y="0"/>
            <a:ext cx="60960" cy="6858000"/>
          </a:xfrm>
          <a:prstGeom prst="line">
            <a:avLst/>
          </a:prstGeom>
          <a:ln w="730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9973056" y="2255520"/>
            <a:ext cx="204825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Рабочая группа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«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Общество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власть: прямой диалог</a:t>
            </a:r>
            <a:r>
              <a:rPr lang="ru-RU" b="1" dirty="0">
                <a:solidFill>
                  <a:srgbClr val="002060"/>
                </a:solidFill>
              </a:rPr>
              <a:t>»</a:t>
            </a:r>
          </a:p>
          <a:p>
            <a:pPr algn="ctr"/>
            <a:endParaRPr lang="ru-RU" b="1" dirty="0">
              <a:solidFill>
                <a:srgbClr val="002060"/>
              </a:solidFill>
            </a:endParaRPr>
          </a:p>
          <a:p>
            <a:pPr algn="ctr"/>
            <a:endParaRPr lang="ru-RU" b="1" dirty="0">
              <a:solidFill>
                <a:srgbClr val="002060"/>
              </a:solidFill>
            </a:endParaRPr>
          </a:p>
          <a:p>
            <a:pPr algn="ctr"/>
            <a:r>
              <a:rPr lang="ru-RU" b="1" dirty="0">
                <a:solidFill>
                  <a:srgbClr val="002060"/>
                </a:solidFill>
              </a:rPr>
              <a:t>Рабочая группа</a:t>
            </a:r>
          </a:p>
          <a:p>
            <a:pPr algn="ctr"/>
            <a:r>
              <a:rPr lang="ru-RU" b="1" dirty="0">
                <a:solidFill>
                  <a:srgbClr val="002060"/>
                </a:solidFill>
              </a:rPr>
              <a:t>«Качество повседневной жизни»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210" y="1828089"/>
            <a:ext cx="8747284" cy="4306805"/>
          </a:xfrm>
        </p:spPr>
      </p:pic>
    </p:spTree>
    <p:extLst>
      <p:ext uri="{BB962C8B-B14F-4D97-AF65-F5344CB8AC3E}">
        <p14:creationId xmlns:p14="http://schemas.microsoft.com/office/powerpoint/2010/main" val="2833814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BB4625"/>
              </a:clrFrom>
              <a:clrTo>
                <a:srgbClr val="BB4625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285" r="8321" b="3699"/>
          <a:stretch/>
        </p:blipFill>
        <p:spPr>
          <a:xfrm>
            <a:off x="9802368" y="0"/>
            <a:ext cx="2365248" cy="6876288"/>
          </a:xfrm>
          <a:prstGeom prst="rect">
            <a:avLst/>
          </a:prstGeom>
        </p:spPr>
      </p:pic>
      <p:pic>
        <p:nvPicPr>
          <p:cNvPr id="14" name="Picture 2" descr="D:\ОНФ\onf logo bi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62082" y="210407"/>
            <a:ext cx="1848231" cy="1480281"/>
          </a:xfrm>
          <a:prstGeom prst="rect">
            <a:avLst/>
          </a:prstGeom>
          <a:noFill/>
        </p:spPr>
      </p:pic>
      <p:cxnSp>
        <p:nvCxnSpPr>
          <p:cNvPr id="17" name="Прямая соединительная линия 16"/>
          <p:cNvCxnSpPr/>
          <p:nvPr/>
        </p:nvCxnSpPr>
        <p:spPr>
          <a:xfrm>
            <a:off x="9741408" y="0"/>
            <a:ext cx="60960" cy="6858000"/>
          </a:xfrm>
          <a:prstGeom prst="line">
            <a:avLst/>
          </a:prstGeom>
          <a:ln w="730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9973056" y="2255520"/>
            <a:ext cx="204825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Рабочая группа</a:t>
            </a:r>
          </a:p>
          <a:p>
            <a:pPr algn="ctr"/>
            <a:r>
              <a:rPr lang="ru-RU" b="1" dirty="0">
                <a:solidFill>
                  <a:srgbClr val="002060"/>
                </a:solidFill>
              </a:rPr>
              <a:t>«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Общество и власть: прямой диалог</a:t>
            </a:r>
            <a:r>
              <a:rPr lang="ru-RU" b="1" dirty="0">
                <a:solidFill>
                  <a:srgbClr val="002060"/>
                </a:solidFill>
              </a:rPr>
              <a:t>»</a:t>
            </a:r>
          </a:p>
          <a:p>
            <a:pPr algn="ctr"/>
            <a:endParaRPr lang="ru-RU" b="1" dirty="0">
              <a:solidFill>
                <a:srgbClr val="002060"/>
              </a:solidFill>
            </a:endParaRPr>
          </a:p>
          <a:p>
            <a:pPr algn="ctr"/>
            <a:endParaRPr lang="ru-RU" b="1" dirty="0">
              <a:solidFill>
                <a:srgbClr val="002060"/>
              </a:solidFill>
            </a:endParaRPr>
          </a:p>
          <a:p>
            <a:pPr algn="ctr"/>
            <a:r>
              <a:rPr lang="ru-RU" b="1" dirty="0">
                <a:solidFill>
                  <a:srgbClr val="002060"/>
                </a:solidFill>
              </a:rPr>
              <a:t>Рабочая группа</a:t>
            </a:r>
          </a:p>
          <a:p>
            <a:pPr algn="ctr"/>
            <a:r>
              <a:rPr lang="ru-RU" b="1" dirty="0">
                <a:solidFill>
                  <a:srgbClr val="002060"/>
                </a:solidFill>
              </a:rPr>
              <a:t>«Качество повседневной жизни»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0" y="814527"/>
            <a:ext cx="9669818" cy="5228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610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0943" y="2686830"/>
            <a:ext cx="5465618" cy="3917372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Рабочая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</a:t>
            </a:r>
            <a:r>
              <a:rPr lang="ru-RU" sz="2800" b="1" dirty="0">
                <a:solidFill>
                  <a:srgbClr val="002060"/>
                </a:solidFill>
              </a:rPr>
              <a:t/>
            </a:r>
            <a:br>
              <a:rPr lang="ru-RU" sz="2800" b="1" dirty="0">
                <a:solidFill>
                  <a:srgbClr val="002060"/>
                </a:solidFill>
              </a:rPr>
            </a:br>
            <a:r>
              <a:rPr lang="ru-RU" sz="2800" b="1" dirty="0">
                <a:solidFill>
                  <a:srgbClr val="002060"/>
                </a:solidFill>
              </a:rPr>
              <a:t>«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Общество и власть: прямой диалог</a:t>
            </a:r>
            <a:r>
              <a:rPr lang="ru-RU" sz="2800" b="1" dirty="0">
                <a:solidFill>
                  <a:srgbClr val="002060"/>
                </a:solidFill>
              </a:rPr>
              <a:t>»</a:t>
            </a:r>
            <a:br>
              <a:rPr lang="ru-RU" sz="2800" b="1" dirty="0">
                <a:solidFill>
                  <a:srgbClr val="002060"/>
                </a:solidFill>
              </a:rPr>
            </a:br>
            <a:r>
              <a:rPr lang="ru-RU" sz="2800" b="1" dirty="0">
                <a:solidFill>
                  <a:srgbClr val="002060"/>
                </a:solidFill>
              </a:rPr>
              <a:t/>
            </a:r>
            <a:br>
              <a:rPr lang="ru-RU" sz="2800" b="1" dirty="0">
                <a:solidFill>
                  <a:srgbClr val="002060"/>
                </a:solidFill>
              </a:rPr>
            </a:br>
            <a:r>
              <a:rPr lang="ru-RU" sz="2800" b="1" dirty="0">
                <a:solidFill>
                  <a:srgbClr val="002060"/>
                </a:solidFill>
              </a:rPr>
              <a:t/>
            </a:r>
            <a:br>
              <a:rPr lang="ru-RU" sz="2800" b="1" dirty="0">
                <a:solidFill>
                  <a:srgbClr val="002060"/>
                </a:solidFill>
              </a:rPr>
            </a:b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очая группа</a:t>
            </a:r>
            <a:b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«Качество повседневной жизни»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D:\ОНФ\onf logo bi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86702" y="80199"/>
            <a:ext cx="1913069" cy="1532211"/>
          </a:xfrm>
          <a:prstGeom prst="rect">
            <a:avLst/>
          </a:prstGeom>
          <a:noFill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5224" b="4415"/>
          <a:stretch/>
        </p:blipFill>
        <p:spPr>
          <a:xfrm>
            <a:off x="5756561" y="0"/>
            <a:ext cx="6435439" cy="686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952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1089</TotalTime>
  <Words>195</Words>
  <Application>Microsoft Office PowerPoint</Application>
  <PresentationFormat>Широкоэкранный</PresentationFormat>
  <Paragraphs>62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Тема Office</vt:lpstr>
      <vt:lpstr>Проблематика взаимодействия ТОС и органов МСУ </vt:lpstr>
      <vt:lpstr>Параметры опроса </vt:lpstr>
      <vt:lpstr>Проблемы, которые привели граждан к созданию ТОС</vt:lpstr>
      <vt:lpstr>Источники средств для проектов ТОС </vt:lpstr>
      <vt:lpstr>Формат необходимой поддержки проектов ТОС </vt:lpstr>
      <vt:lpstr>Как часто органы власти и ТОС проводят рабочие встречи</vt:lpstr>
      <vt:lpstr>Участие представителей ТОС в публичных слушаниях</vt:lpstr>
      <vt:lpstr>Презентация PowerPoint</vt:lpstr>
      <vt:lpstr>Рабочая группа «Общество и власть: прямой диалог»   Рабочая группа «Качество повседневной жизни»  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Позднякова Ольга Владимировна</dc:creator>
  <cp:lastModifiedBy>Алмаматов Алексей Анатольевич</cp:lastModifiedBy>
  <cp:revision>45</cp:revision>
  <dcterms:created xsi:type="dcterms:W3CDTF">2017-07-11T09:20:04Z</dcterms:created>
  <dcterms:modified xsi:type="dcterms:W3CDTF">2017-08-16T16:58:38Z</dcterms:modified>
</cp:coreProperties>
</file>