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5" r:id="rId6"/>
    <p:sldId id="267" r:id="rId7"/>
    <p:sldId id="261" r:id="rId8"/>
    <p:sldId id="260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Лист1!$A$2:$A$5</c:f>
              <c:strCache>
                <c:ptCount val="3"/>
                <c:pt idx="0">
                  <c:v>Средства жителей </c:v>
                </c:pt>
                <c:pt idx="1">
                  <c:v>Средства бизнеса</c:v>
                </c:pt>
                <c:pt idx="2">
                  <c:v>Бюджетные средства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  <c:pt idx="1">
                  <c:v>155</c:v>
                </c:pt>
                <c:pt idx="2">
                  <c:v>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545144"/>
        <c:axId val="202545536"/>
      </c:barChart>
      <c:catAx>
        <c:axId val="20254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45536"/>
        <c:crosses val="autoZero"/>
        <c:auto val="1"/>
        <c:lblAlgn val="ctr"/>
        <c:lblOffset val="100"/>
        <c:noMultiLvlLbl val="0"/>
      </c:catAx>
      <c:valAx>
        <c:axId val="20254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4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4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7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7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0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7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3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7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6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D7C0-9109-41F7-900E-4188F1C607B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5D6E-0D46-4D04-A308-003206C1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643" y="2914650"/>
            <a:ext cx="5465618" cy="222059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взаимодействия ТОС и органов МСУ 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4343" y="5135248"/>
            <a:ext cx="4170218" cy="97435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итоги опроса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D:\ОНФ\onf logo 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04" y="-66287"/>
            <a:ext cx="3110870" cy="249155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224" b="4415"/>
          <a:stretch/>
        </p:blipFill>
        <p:spPr>
          <a:xfrm>
            <a:off x="5756561" y="0"/>
            <a:ext cx="6435439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B4625"/>
              </a:clrFrom>
              <a:clrTo>
                <a:srgbClr val="BB462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5" r="8321" b="3699"/>
          <a:stretch/>
        </p:blipFill>
        <p:spPr>
          <a:xfrm>
            <a:off x="9802368" y="0"/>
            <a:ext cx="2365248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0592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Параметры опроса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D:\ОНФ\onf logo 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2082" y="210407"/>
            <a:ext cx="1848231" cy="1480281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741408" y="0"/>
            <a:ext cx="60960" cy="68580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73056" y="2255520"/>
            <a:ext cx="2048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власть: прямой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«Качество повседневной жизни»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2352"/>
            <a:ext cx="8643494" cy="48396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Сроки: </a:t>
            </a:r>
            <a:r>
              <a:rPr lang="ru-RU" b="1" dirty="0" smtClean="0"/>
              <a:t>4 – 16 августа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Опрошено:</a:t>
            </a:r>
            <a:r>
              <a:rPr lang="ru-RU" b="1" dirty="0" smtClean="0"/>
              <a:t> 296 организаций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 сбора</a:t>
            </a:r>
            <a:r>
              <a:rPr lang="ru-RU" b="1" dirty="0" smtClean="0"/>
              <a:t>: автоматизированный интернет-опрос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Партнеры опроса: </a:t>
            </a:r>
          </a:p>
          <a:p>
            <a:pPr>
              <a:buFontTx/>
              <a:buChar char="-"/>
            </a:pPr>
            <a:r>
              <a:rPr lang="ru-RU" sz="2400" i="1" dirty="0" smtClean="0"/>
              <a:t>Всероссийский Совет местного самоуправления</a:t>
            </a:r>
          </a:p>
          <a:p>
            <a:pPr>
              <a:buFontTx/>
              <a:buChar char="-"/>
            </a:pPr>
            <a:r>
              <a:rPr lang="ru-RU" sz="2400" i="1" dirty="0" smtClean="0"/>
              <a:t>Ассоциация «ЛИГА ТОС»</a:t>
            </a:r>
          </a:p>
          <a:p>
            <a:pPr>
              <a:buFontTx/>
              <a:buChar char="-"/>
            </a:pPr>
            <a:r>
              <a:rPr lang="ru-RU" sz="2400" i="1" dirty="0"/>
              <a:t>НП «ЖКХ-Контроль</a:t>
            </a:r>
            <a:r>
              <a:rPr lang="ru-RU" sz="2400" i="1" dirty="0" smtClean="0"/>
              <a:t>»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B4625"/>
              </a:clrFrom>
              <a:clrTo>
                <a:srgbClr val="BB462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5" r="8321" b="3699"/>
          <a:stretch/>
        </p:blipFill>
        <p:spPr>
          <a:xfrm>
            <a:off x="9802368" y="0"/>
            <a:ext cx="2365248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0592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Проблемы, которые привели граждан к созданию ТОС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D:\ОНФ\onf logo 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2082" y="210407"/>
            <a:ext cx="1848231" cy="1480281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741408" y="0"/>
            <a:ext cx="60960" cy="68580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73056" y="2255520"/>
            <a:ext cx="2048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власть: прямой диалог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«Качество повседневной жизни»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8524009" cy="4792345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75% опрошенных организаций называют в качестве таковых  проблемы благоустройства</a:t>
            </a:r>
          </a:p>
          <a:p>
            <a:r>
              <a:rPr lang="ru-RU" dirty="0" smtClean="0"/>
              <a:t>Примеры:  </a:t>
            </a:r>
          </a:p>
          <a:p>
            <a:pPr>
              <a:buFontTx/>
              <a:buChar char="-"/>
            </a:pPr>
            <a:r>
              <a:rPr lang="ru-RU" dirty="0" smtClean="0"/>
              <a:t>Обустройство детских площадок</a:t>
            </a:r>
          </a:p>
          <a:p>
            <a:pPr>
              <a:buFontTx/>
              <a:buChar char="-"/>
            </a:pPr>
            <a:r>
              <a:rPr lang="ru-RU" dirty="0" smtClean="0"/>
              <a:t>Вывоз мусора </a:t>
            </a:r>
          </a:p>
          <a:p>
            <a:pPr>
              <a:buFontTx/>
              <a:buChar char="-"/>
            </a:pPr>
            <a:r>
              <a:rPr lang="ru-RU" dirty="0" smtClean="0"/>
              <a:t>Озеленение территории </a:t>
            </a:r>
          </a:p>
          <a:p>
            <a:pPr>
              <a:buFontTx/>
              <a:buChar char="-"/>
            </a:pPr>
            <a:r>
              <a:rPr lang="ru-RU" dirty="0" smtClean="0"/>
              <a:t>Освещение улицы </a:t>
            </a:r>
          </a:p>
          <a:p>
            <a:pPr>
              <a:buFontTx/>
              <a:buChar char="-"/>
            </a:pPr>
            <a:r>
              <a:rPr lang="ru-RU" dirty="0" smtClean="0"/>
              <a:t>Защита интересов жителей в Генплане и ПЗЗ </a:t>
            </a:r>
          </a:p>
          <a:p>
            <a:pPr>
              <a:buFontTx/>
              <a:buChar char="-"/>
            </a:pPr>
            <a:r>
              <a:rPr lang="ru-RU" dirty="0" smtClean="0"/>
              <a:t>Ремонт дорог </a:t>
            </a:r>
          </a:p>
          <a:p>
            <a:pPr>
              <a:buFontTx/>
              <a:buChar char="-"/>
            </a:pPr>
            <a:r>
              <a:rPr lang="ru-RU" dirty="0" smtClean="0"/>
              <a:t>Газификация и т.п.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B4625"/>
              </a:clrFrom>
              <a:clrTo>
                <a:srgbClr val="BB462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5" r="8321" b="3699"/>
          <a:stretch/>
        </p:blipFill>
        <p:spPr>
          <a:xfrm>
            <a:off x="9802368" y="0"/>
            <a:ext cx="2365248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0592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Источники средств для проектов ТОС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D:\ОНФ\onf logo 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2082" y="210407"/>
            <a:ext cx="1848231" cy="1480281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741408" y="0"/>
            <a:ext cx="60960" cy="68580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73056" y="2255520"/>
            <a:ext cx="204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«Качество повседневной жизни»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596777"/>
              </p:ext>
            </p:extLst>
          </p:nvPr>
        </p:nvGraphicFramePr>
        <p:xfrm>
          <a:off x="838200" y="2122805"/>
          <a:ext cx="86434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B4625"/>
              </a:clrFrom>
              <a:clrTo>
                <a:srgbClr val="BB462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5" r="8321" b="3699"/>
          <a:stretch/>
        </p:blipFill>
        <p:spPr>
          <a:xfrm>
            <a:off x="9802368" y="0"/>
            <a:ext cx="2365248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7765"/>
            <a:ext cx="780592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Формат необходимой поддержки проектов ТОС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D:\ОНФ\onf logo 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2082" y="210407"/>
            <a:ext cx="1848231" cy="1480281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741408" y="0"/>
            <a:ext cx="60960" cy="68580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73056" y="2255520"/>
            <a:ext cx="2048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власть: прямой диалог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«Качество повседневной жизни»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" y="1950384"/>
            <a:ext cx="9248775" cy="333375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1584" y="1807695"/>
            <a:ext cx="10515600" cy="46558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3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B4625"/>
              </a:clrFrom>
              <a:clrTo>
                <a:srgbClr val="BB462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5" r="8321" b="3699"/>
          <a:stretch/>
        </p:blipFill>
        <p:spPr>
          <a:xfrm>
            <a:off x="9802368" y="0"/>
            <a:ext cx="2365248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0592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часто органы власти и ТОС проводят рабочие встречи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D:\ОНФ\onf logo 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2082" y="210407"/>
            <a:ext cx="1848231" cy="1480281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741408" y="0"/>
            <a:ext cx="60960" cy="68580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73056" y="2255520"/>
            <a:ext cx="2048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власть: прямой диалог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«Качество повседневной жизни»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2255520"/>
            <a:ext cx="8620946" cy="3858399"/>
          </a:xfrm>
        </p:spPr>
      </p:pic>
    </p:spTree>
    <p:extLst>
      <p:ext uri="{BB962C8B-B14F-4D97-AF65-F5344CB8AC3E}">
        <p14:creationId xmlns:p14="http://schemas.microsoft.com/office/powerpoint/2010/main" val="14488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B4625"/>
              </a:clrFrom>
              <a:clrTo>
                <a:srgbClr val="BB462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5" r="8321" b="3699"/>
          <a:stretch/>
        </p:blipFill>
        <p:spPr>
          <a:xfrm>
            <a:off x="9802368" y="0"/>
            <a:ext cx="2365248" cy="6876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0592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Участие представителей ТОС в публичных слушаниях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D:\ОНФ\onf logo 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2082" y="210407"/>
            <a:ext cx="1848231" cy="1480281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741408" y="0"/>
            <a:ext cx="60960" cy="68580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73056" y="2255520"/>
            <a:ext cx="2048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власть: прямой диалог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«Качество повседневной жизни»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1828089"/>
            <a:ext cx="8747284" cy="4306805"/>
          </a:xfrm>
        </p:spPr>
      </p:pic>
    </p:spTree>
    <p:extLst>
      <p:ext uri="{BB962C8B-B14F-4D97-AF65-F5344CB8AC3E}">
        <p14:creationId xmlns:p14="http://schemas.microsoft.com/office/powerpoint/2010/main" val="28338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BB4625"/>
              </a:clrFrom>
              <a:clrTo>
                <a:srgbClr val="BB462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5" r="8321" b="3699"/>
          <a:stretch/>
        </p:blipFill>
        <p:spPr>
          <a:xfrm>
            <a:off x="9802368" y="0"/>
            <a:ext cx="2365248" cy="6876288"/>
          </a:xfrm>
          <a:prstGeom prst="rect">
            <a:avLst/>
          </a:prstGeom>
        </p:spPr>
      </p:pic>
      <p:pic>
        <p:nvPicPr>
          <p:cNvPr id="14" name="Picture 2" descr="D:\ОНФ\onf logo 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2082" y="210407"/>
            <a:ext cx="1848231" cy="1480281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9741408" y="0"/>
            <a:ext cx="60960" cy="68580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73056" y="2255520"/>
            <a:ext cx="2048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власть: прямой диалог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«Качество повседневной жизни»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" y="814527"/>
            <a:ext cx="9669818" cy="52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943" y="2686830"/>
            <a:ext cx="5465618" cy="39173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власть: прямой диалог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очая группа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повседневной жизни»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ОНФ\onf logo 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702" y="80199"/>
            <a:ext cx="1913069" cy="153221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224" b="4415"/>
          <a:stretch/>
        </p:blipFill>
        <p:spPr>
          <a:xfrm>
            <a:off x="5756561" y="0"/>
            <a:ext cx="6435439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195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Проблематика взаимодействия ТОС и органов МСУ </vt:lpstr>
      <vt:lpstr>Параметры опроса </vt:lpstr>
      <vt:lpstr>Проблемы, которые привели граждан к созданию ТОС</vt:lpstr>
      <vt:lpstr>Источники средств для проектов ТОС </vt:lpstr>
      <vt:lpstr>Формат необходимой поддержки проектов ТОС </vt:lpstr>
      <vt:lpstr>Как часто органы власти и ТОС проводят рабочие встречи</vt:lpstr>
      <vt:lpstr>Участие представителей ТОС в публичных слушаниях</vt:lpstr>
      <vt:lpstr>Презентация PowerPoint</vt:lpstr>
      <vt:lpstr>Рабочая группа «Общество и власть: прямой диалог»   Рабочая группа «Качество повседневной жизни»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Позднякова Ольга Владимировна</dc:creator>
  <cp:lastModifiedBy>Алмаматов Алексей Анатольевич</cp:lastModifiedBy>
  <cp:revision>45</cp:revision>
  <dcterms:created xsi:type="dcterms:W3CDTF">2017-07-11T09:20:04Z</dcterms:created>
  <dcterms:modified xsi:type="dcterms:W3CDTF">2017-08-16T16:58:38Z</dcterms:modified>
</cp:coreProperties>
</file>